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0" r:id="rId5"/>
    <p:sldId id="261" r:id="rId6"/>
    <p:sldId id="262" r:id="rId7"/>
    <p:sldId id="263" r:id="rId8"/>
    <p:sldId id="264" r:id="rId9"/>
    <p:sldId id="265" r:id="rId10"/>
    <p:sldId id="268" r:id="rId11"/>
    <p:sldId id="269" r:id="rId12"/>
    <p:sldId id="266" r:id="rId13"/>
    <p:sldId id="267"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414630-353E-4BA5-813A-FBCB77726E1E}" v="2066" dt="2021-04-18T04:24:40.1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4/17/2021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4/17/2021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4/17/2021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4/17/2021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4/17/2021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l="-10000" r="-10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59435" y="-42203"/>
            <a:ext cx="11616904" cy="2387600"/>
          </a:xfrm>
        </p:spPr>
        <p:txBody>
          <a:bodyPr/>
          <a:lstStyle/>
          <a:p>
            <a:r>
              <a:rPr lang="en-US" b="1">
                <a:solidFill>
                  <a:schemeClr val="bg1"/>
                </a:solidFill>
                <a:cs typeface="Calibri Light"/>
              </a:rPr>
              <a:t>Mini Project – Cyber Security Tools</a:t>
            </a:r>
            <a:br>
              <a:rPr lang="en-US" b="1" dirty="0">
                <a:solidFill>
                  <a:schemeClr val="bg1"/>
                </a:solidFill>
                <a:cs typeface="Calibri Light"/>
              </a:rPr>
            </a:br>
            <a:r>
              <a:rPr lang="en-US" b="1">
                <a:solidFill>
                  <a:schemeClr val="bg1"/>
                </a:solidFill>
                <a:cs typeface="Calibri Light"/>
              </a:rPr>
              <a:t>MP11</a:t>
            </a:r>
          </a:p>
        </p:txBody>
      </p:sp>
      <p:sp>
        <p:nvSpPr>
          <p:cNvPr id="3" name="Subtitle 2"/>
          <p:cNvSpPr>
            <a:spLocks noGrp="1"/>
          </p:cNvSpPr>
          <p:nvPr>
            <p:ph type="subTitle" idx="1"/>
          </p:nvPr>
        </p:nvSpPr>
        <p:spPr>
          <a:xfrm>
            <a:off x="1524000" y="3630793"/>
            <a:ext cx="3637472" cy="2748440"/>
          </a:xfrm>
        </p:spPr>
        <p:txBody>
          <a:bodyPr vert="horz" lIns="91440" tIns="45720" rIns="91440" bIns="45720" rtlCol="0" anchor="t">
            <a:noAutofit/>
          </a:bodyPr>
          <a:lstStyle/>
          <a:p>
            <a:pPr algn="l"/>
            <a:r>
              <a:rPr lang="en-US" b="1">
                <a:solidFill>
                  <a:schemeClr val="bg1"/>
                </a:solidFill>
                <a:cs typeface="Calibri"/>
              </a:rPr>
              <a:t>Submitted By - </a:t>
            </a:r>
          </a:p>
          <a:p>
            <a:pPr algn="l"/>
            <a:endParaRPr lang="en-US" sz="2300" b="1" dirty="0">
              <a:solidFill>
                <a:schemeClr val="bg1"/>
              </a:solidFill>
              <a:cs typeface="Calibri" panose="020F0502020204030204"/>
            </a:endParaRPr>
          </a:p>
          <a:p>
            <a:pPr algn="l"/>
            <a:r>
              <a:rPr lang="en-US" sz="2300" b="1" dirty="0">
                <a:solidFill>
                  <a:schemeClr val="bg1"/>
                </a:solidFill>
                <a:cs typeface="Calibri" panose="020F0502020204030204"/>
              </a:rPr>
              <a:t>Anirudh Kumar Kushwaha</a:t>
            </a:r>
          </a:p>
          <a:p>
            <a:pPr algn="l"/>
            <a:r>
              <a:rPr lang="en-US" sz="2300" b="1" dirty="0">
                <a:solidFill>
                  <a:schemeClr val="bg1"/>
                </a:solidFill>
                <a:cs typeface="Calibri" panose="020F0502020204030204"/>
              </a:rPr>
              <a:t>181500093</a:t>
            </a:r>
          </a:p>
          <a:p>
            <a:pPr algn="l"/>
            <a:r>
              <a:rPr lang="en-US" sz="2300" b="1" dirty="0">
                <a:solidFill>
                  <a:schemeClr val="bg1"/>
                </a:solidFill>
                <a:cs typeface="Calibri" panose="020F0502020204030204"/>
              </a:rPr>
              <a:t>Section - K</a:t>
            </a:r>
          </a:p>
        </p:txBody>
      </p:sp>
      <p:sp>
        <p:nvSpPr>
          <p:cNvPr id="5" name="Subtitle 2">
            <a:extLst>
              <a:ext uri="{FF2B5EF4-FFF2-40B4-BE49-F238E27FC236}">
                <a16:creationId xmlns:a16="http://schemas.microsoft.com/office/drawing/2014/main" id="{B98C63EC-D451-45C4-A464-98414B2E2323}"/>
              </a:ext>
            </a:extLst>
          </p:cNvPr>
          <p:cNvSpPr txBox="1">
            <a:spLocks/>
          </p:cNvSpPr>
          <p:nvPr/>
        </p:nvSpPr>
        <p:spPr>
          <a:xfrm>
            <a:off x="7801155" y="3625042"/>
            <a:ext cx="3292416" cy="2748440"/>
          </a:xfrm>
          <a:prstGeom prst="rect">
            <a:avLst/>
          </a:prstGeom>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b="1">
                <a:solidFill>
                  <a:schemeClr val="bg1"/>
                </a:solidFill>
                <a:cs typeface="Calibri" panose="020F0502020204030204"/>
              </a:rPr>
              <a:t>Submitted To - </a:t>
            </a:r>
            <a:endParaRPr lang="en-US" b="1" dirty="0">
              <a:solidFill>
                <a:schemeClr val="bg1"/>
              </a:solidFill>
              <a:cs typeface="Calibri" panose="020F0502020204030204"/>
            </a:endParaRPr>
          </a:p>
          <a:p>
            <a:pPr algn="l"/>
            <a:endParaRPr lang="en-US" sz="2300" b="1" dirty="0">
              <a:solidFill>
                <a:schemeClr val="bg1"/>
              </a:solidFill>
              <a:cs typeface="Calibri" panose="020F0502020204030204"/>
            </a:endParaRPr>
          </a:p>
          <a:p>
            <a:pPr algn="l"/>
            <a:r>
              <a:rPr lang="en-US" sz="2300" b="1">
                <a:solidFill>
                  <a:schemeClr val="bg1"/>
                </a:solidFill>
                <a:ea typeface="+mn-lt"/>
                <a:cs typeface="+mn-lt"/>
              </a:rPr>
              <a:t>Mr. Piyush Vashishth </a:t>
            </a:r>
            <a:endParaRPr lang="en-US" b="1">
              <a:solidFill>
                <a:schemeClr val="bg1"/>
              </a:solidFill>
              <a:cs typeface="Calibri"/>
            </a:endParaRPr>
          </a:p>
        </p:txBody>
      </p:sp>
      <p:pic>
        <p:nvPicPr>
          <p:cNvPr id="4" name="Picture 5" descr="Logo, company name&#10;&#10;Description automatically generated">
            <a:extLst>
              <a:ext uri="{FF2B5EF4-FFF2-40B4-BE49-F238E27FC236}">
                <a16:creationId xmlns:a16="http://schemas.microsoft.com/office/drawing/2014/main" id="{8D618261-8F19-49A6-A638-A15F603D39E0}"/>
              </a:ext>
            </a:extLst>
          </p:cNvPr>
          <p:cNvPicPr>
            <a:picLocks noChangeAspect="1"/>
          </p:cNvPicPr>
          <p:nvPr/>
        </p:nvPicPr>
        <p:blipFill>
          <a:blip r:embed="rId3"/>
          <a:stretch>
            <a:fillRect/>
          </a:stretch>
        </p:blipFill>
        <p:spPr>
          <a:xfrm>
            <a:off x="9756475" y="5333281"/>
            <a:ext cx="2383767" cy="1784231"/>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2" name="Title 1">
            <a:extLst>
              <a:ext uri="{FF2B5EF4-FFF2-40B4-BE49-F238E27FC236}">
                <a16:creationId xmlns:a16="http://schemas.microsoft.com/office/drawing/2014/main" id="{A8C71564-077E-4C0C-8D15-88D819A8679F}"/>
              </a:ext>
            </a:extLst>
          </p:cNvPr>
          <p:cNvSpPr>
            <a:spLocks noGrp="1"/>
          </p:cNvSpPr>
          <p:nvPr>
            <p:ph type="title"/>
          </p:nvPr>
        </p:nvSpPr>
        <p:spPr/>
        <p:txBody>
          <a:bodyPr/>
          <a:lstStyle/>
          <a:p>
            <a:r>
              <a:rPr lang="en-US" u="sng">
                <a:solidFill>
                  <a:schemeClr val="bg1"/>
                </a:solidFill>
                <a:cs typeface="Calibri Light"/>
              </a:rPr>
              <a:t>More about Tools</a:t>
            </a:r>
          </a:p>
        </p:txBody>
      </p:sp>
      <p:sp>
        <p:nvSpPr>
          <p:cNvPr id="8" name="TextBox 7">
            <a:extLst>
              <a:ext uri="{FF2B5EF4-FFF2-40B4-BE49-F238E27FC236}">
                <a16:creationId xmlns:a16="http://schemas.microsoft.com/office/drawing/2014/main" id="{C08DFBDF-796F-4B5E-9D0C-B93F3D34A719}"/>
              </a:ext>
            </a:extLst>
          </p:cNvPr>
          <p:cNvSpPr txBox="1"/>
          <p:nvPr/>
        </p:nvSpPr>
        <p:spPr>
          <a:xfrm>
            <a:off x="842513" y="2136475"/>
            <a:ext cx="10248181"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chemeClr val="bg1"/>
                </a:solidFill>
                <a:cs typeface="Calibri"/>
              </a:rPr>
              <a:t>4.  Spider:-</a:t>
            </a:r>
          </a:p>
          <a:p>
            <a:endParaRPr lang="en-US" sz="2800" dirty="0">
              <a:solidFill>
                <a:schemeClr val="bg1"/>
              </a:solidFill>
              <a:cs typeface="Calibri"/>
            </a:endParaRPr>
          </a:p>
          <a:p>
            <a:r>
              <a:rPr lang="en-US" sz="2800" dirty="0">
                <a:solidFill>
                  <a:schemeClr val="bg1"/>
                </a:solidFill>
                <a:ea typeface="+mn-lt"/>
                <a:cs typeface="+mn-lt"/>
              </a:rPr>
              <a:t>Crawler and Spider are basically the same thing since Spiders </a:t>
            </a:r>
            <a:r>
              <a:rPr lang="en-US" sz="2800">
                <a:solidFill>
                  <a:schemeClr val="bg1"/>
                </a:solidFill>
                <a:ea typeface="+mn-lt"/>
                <a:cs typeface="+mn-lt"/>
              </a:rPr>
              <a:t>"CRAWL" webpages. In our case, where Crawler was finding subdomain and extracting links from them, Spider would recursively keep finding links from a given website.</a:t>
            </a:r>
          </a:p>
        </p:txBody>
      </p:sp>
    </p:spTree>
    <p:extLst>
      <p:ext uri="{BB962C8B-B14F-4D97-AF65-F5344CB8AC3E}">
        <p14:creationId xmlns:p14="http://schemas.microsoft.com/office/powerpoint/2010/main" val="2213506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8" name="TextBox 7">
            <a:extLst>
              <a:ext uri="{FF2B5EF4-FFF2-40B4-BE49-F238E27FC236}">
                <a16:creationId xmlns:a16="http://schemas.microsoft.com/office/drawing/2014/main" id="{C08DFBDF-796F-4B5E-9D0C-B93F3D34A719}"/>
              </a:ext>
            </a:extLst>
          </p:cNvPr>
          <p:cNvSpPr txBox="1"/>
          <p:nvPr/>
        </p:nvSpPr>
        <p:spPr>
          <a:xfrm>
            <a:off x="209909" y="281796"/>
            <a:ext cx="10248181"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FFFFFF"/>
                </a:solidFill>
                <a:cs typeface="Calibri"/>
              </a:rPr>
              <a:t>Spider :</a:t>
            </a:r>
            <a:endParaRPr lang="en-US" sz="2800" dirty="0">
              <a:solidFill>
                <a:srgbClr val="FFFFFF"/>
              </a:solidFill>
              <a:cs typeface="Calibri"/>
            </a:endParaRPr>
          </a:p>
          <a:p>
            <a:endParaRPr lang="en-US" sz="2800" dirty="0">
              <a:solidFill>
                <a:srgbClr val="FFFFFF"/>
              </a:solidFill>
              <a:cs typeface="Calibri"/>
            </a:endParaRPr>
          </a:p>
        </p:txBody>
      </p:sp>
      <p:pic>
        <p:nvPicPr>
          <p:cNvPr id="2" name="Picture 2" descr="Text&#10;&#10;Description automatically generated">
            <a:extLst>
              <a:ext uri="{FF2B5EF4-FFF2-40B4-BE49-F238E27FC236}">
                <a16:creationId xmlns:a16="http://schemas.microsoft.com/office/drawing/2014/main" id="{C096A151-ABFB-4F06-BC2D-7CE37B4FCE47}"/>
              </a:ext>
            </a:extLst>
          </p:cNvPr>
          <p:cNvPicPr>
            <a:picLocks noChangeAspect="1"/>
          </p:cNvPicPr>
          <p:nvPr/>
        </p:nvPicPr>
        <p:blipFill>
          <a:blip r:embed="rId3"/>
          <a:stretch>
            <a:fillRect/>
          </a:stretch>
        </p:blipFill>
        <p:spPr>
          <a:xfrm>
            <a:off x="209910" y="1516812"/>
            <a:ext cx="11786558" cy="39681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89867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2" name="Title 1">
            <a:extLst>
              <a:ext uri="{FF2B5EF4-FFF2-40B4-BE49-F238E27FC236}">
                <a16:creationId xmlns:a16="http://schemas.microsoft.com/office/drawing/2014/main" id="{A8C71564-077E-4C0C-8D15-88D819A8679F}"/>
              </a:ext>
            </a:extLst>
          </p:cNvPr>
          <p:cNvSpPr>
            <a:spLocks noGrp="1"/>
          </p:cNvSpPr>
          <p:nvPr>
            <p:ph type="title"/>
          </p:nvPr>
        </p:nvSpPr>
        <p:spPr/>
        <p:txBody>
          <a:bodyPr/>
          <a:lstStyle/>
          <a:p>
            <a:r>
              <a:rPr lang="en-US" u="sng">
                <a:solidFill>
                  <a:schemeClr val="bg1"/>
                </a:solidFill>
                <a:cs typeface="Calibri Light"/>
              </a:rPr>
              <a:t>More about Tools</a:t>
            </a:r>
          </a:p>
        </p:txBody>
      </p:sp>
      <p:sp>
        <p:nvSpPr>
          <p:cNvPr id="8" name="TextBox 7">
            <a:extLst>
              <a:ext uri="{FF2B5EF4-FFF2-40B4-BE49-F238E27FC236}">
                <a16:creationId xmlns:a16="http://schemas.microsoft.com/office/drawing/2014/main" id="{C08DFBDF-796F-4B5E-9D0C-B93F3D34A719}"/>
              </a:ext>
            </a:extLst>
          </p:cNvPr>
          <p:cNvSpPr txBox="1"/>
          <p:nvPr/>
        </p:nvSpPr>
        <p:spPr>
          <a:xfrm>
            <a:off x="842513" y="2136475"/>
            <a:ext cx="10248181"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chemeClr val="bg1"/>
                </a:solidFill>
                <a:cs typeface="Calibri"/>
              </a:rPr>
              <a:t>5.  Crawler:-</a:t>
            </a:r>
          </a:p>
          <a:p>
            <a:endParaRPr lang="en-US" sz="2800" dirty="0">
              <a:solidFill>
                <a:schemeClr val="bg1"/>
              </a:solidFill>
              <a:cs typeface="Calibri"/>
            </a:endParaRPr>
          </a:p>
          <a:p>
            <a:r>
              <a:rPr lang="en-US" sz="2800">
                <a:solidFill>
                  <a:schemeClr val="bg1"/>
                </a:solidFill>
                <a:ea typeface="+mn-lt"/>
                <a:cs typeface="+mn-lt"/>
              </a:rPr>
              <a:t>A crawler is a specialized software designed to systematically crawl and </a:t>
            </a:r>
            <a:r>
              <a:rPr lang="en-US" sz="2800" dirty="0">
                <a:solidFill>
                  <a:schemeClr val="bg1"/>
                </a:solidFill>
                <a:ea typeface="+mn-lt"/>
                <a:cs typeface="+mn-lt"/>
              </a:rPr>
              <a:t>browse the World Wide Web usually for the purpose of indexing Web </a:t>
            </a:r>
            <a:r>
              <a:rPr lang="en-US" sz="2800">
                <a:solidFill>
                  <a:schemeClr val="bg1"/>
                </a:solidFill>
                <a:ea typeface="+mn-lt"/>
                <a:cs typeface="+mn-lt"/>
              </a:rPr>
              <a:t>pages in order to provide them as search results for user search queries. In our scenario, it finds a list active subdomain for a given website and extracts links from them.</a:t>
            </a:r>
            <a:endParaRPr lang="en-US">
              <a:solidFill>
                <a:schemeClr val="bg1"/>
              </a:solidFill>
              <a:ea typeface="+mn-lt"/>
              <a:cs typeface="+mn-lt"/>
            </a:endParaRPr>
          </a:p>
        </p:txBody>
      </p:sp>
    </p:spTree>
    <p:extLst>
      <p:ext uri="{BB962C8B-B14F-4D97-AF65-F5344CB8AC3E}">
        <p14:creationId xmlns:p14="http://schemas.microsoft.com/office/powerpoint/2010/main" val="36804719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8" name="TextBox 7">
            <a:extLst>
              <a:ext uri="{FF2B5EF4-FFF2-40B4-BE49-F238E27FC236}">
                <a16:creationId xmlns:a16="http://schemas.microsoft.com/office/drawing/2014/main" id="{C08DFBDF-796F-4B5E-9D0C-B93F3D34A719}"/>
              </a:ext>
            </a:extLst>
          </p:cNvPr>
          <p:cNvSpPr txBox="1"/>
          <p:nvPr/>
        </p:nvSpPr>
        <p:spPr>
          <a:xfrm>
            <a:off x="209909" y="281796"/>
            <a:ext cx="10248181"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FFFFFF"/>
                </a:solidFill>
                <a:cs typeface="Calibri"/>
              </a:rPr>
              <a:t>Crawler :</a:t>
            </a:r>
            <a:endParaRPr lang="en-US" sz="2800" dirty="0">
              <a:solidFill>
                <a:srgbClr val="FFFFFF"/>
              </a:solidFill>
              <a:cs typeface="Calibri"/>
            </a:endParaRPr>
          </a:p>
          <a:p>
            <a:endParaRPr lang="en-US" sz="2800" dirty="0">
              <a:solidFill>
                <a:srgbClr val="FFFFFF"/>
              </a:solidFill>
              <a:cs typeface="Calibri"/>
            </a:endParaRPr>
          </a:p>
        </p:txBody>
      </p:sp>
      <p:pic>
        <p:nvPicPr>
          <p:cNvPr id="2" name="Picture 2" descr="Text&#10;&#10;Description automatically generated">
            <a:extLst>
              <a:ext uri="{FF2B5EF4-FFF2-40B4-BE49-F238E27FC236}">
                <a16:creationId xmlns:a16="http://schemas.microsoft.com/office/drawing/2014/main" id="{EED02E33-DD2D-4706-B736-B6993ED84D5D}"/>
              </a:ext>
            </a:extLst>
          </p:cNvPr>
          <p:cNvPicPr>
            <a:picLocks noChangeAspect="1"/>
          </p:cNvPicPr>
          <p:nvPr/>
        </p:nvPicPr>
        <p:blipFill>
          <a:blip r:embed="rId3"/>
          <a:stretch>
            <a:fillRect/>
          </a:stretch>
        </p:blipFill>
        <p:spPr>
          <a:xfrm>
            <a:off x="209909" y="1405382"/>
            <a:ext cx="11757803" cy="39034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248195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l="-10000" r="-10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2660740"/>
            <a:ext cx="11616904" cy="2387600"/>
          </a:xfrm>
        </p:spPr>
        <p:txBody>
          <a:bodyPr>
            <a:normAutofit/>
          </a:bodyPr>
          <a:lstStyle/>
          <a:p>
            <a:r>
              <a:rPr lang="en-US" sz="7200" b="1">
                <a:solidFill>
                  <a:schemeClr val="bg1"/>
                </a:solidFill>
                <a:cs typeface="Calibri Light"/>
              </a:rPr>
              <a:t>THANK YOU!</a:t>
            </a:r>
          </a:p>
        </p:txBody>
      </p:sp>
      <p:pic>
        <p:nvPicPr>
          <p:cNvPr id="7" name="Picture 7">
            <a:extLst>
              <a:ext uri="{FF2B5EF4-FFF2-40B4-BE49-F238E27FC236}">
                <a16:creationId xmlns:a16="http://schemas.microsoft.com/office/drawing/2014/main" id="{D0E16709-9B4B-45A9-B14D-9BCCFD7720D1}"/>
              </a:ext>
            </a:extLst>
          </p:cNvPr>
          <p:cNvPicPr>
            <a:picLocks noChangeAspect="1"/>
          </p:cNvPicPr>
          <p:nvPr/>
        </p:nvPicPr>
        <p:blipFill rotWithShape="1">
          <a:blip r:embed="rId3"/>
          <a:srcRect r="351" b="7067"/>
          <a:stretch/>
        </p:blipFill>
        <p:spPr>
          <a:xfrm>
            <a:off x="3631721" y="231476"/>
            <a:ext cx="4080308" cy="3805297"/>
          </a:xfrm>
          <a:prstGeom prst="rect">
            <a:avLst/>
          </a:prstGeom>
        </p:spPr>
      </p:pic>
    </p:spTree>
    <p:extLst>
      <p:ext uri="{BB962C8B-B14F-4D97-AF65-F5344CB8AC3E}">
        <p14:creationId xmlns:p14="http://schemas.microsoft.com/office/powerpoint/2010/main" val="3348921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2" name="Title 1">
            <a:extLst>
              <a:ext uri="{FF2B5EF4-FFF2-40B4-BE49-F238E27FC236}">
                <a16:creationId xmlns:a16="http://schemas.microsoft.com/office/drawing/2014/main" id="{A8C71564-077E-4C0C-8D15-88D819A8679F}"/>
              </a:ext>
            </a:extLst>
          </p:cNvPr>
          <p:cNvSpPr>
            <a:spLocks noGrp="1"/>
          </p:cNvSpPr>
          <p:nvPr>
            <p:ph type="title"/>
          </p:nvPr>
        </p:nvSpPr>
        <p:spPr/>
        <p:txBody>
          <a:bodyPr/>
          <a:lstStyle/>
          <a:p>
            <a:r>
              <a:rPr lang="en-US" u="sng">
                <a:solidFill>
                  <a:schemeClr val="bg1"/>
                </a:solidFill>
                <a:cs typeface="Calibri Light"/>
              </a:rPr>
              <a:t>Why is it important?</a:t>
            </a:r>
          </a:p>
        </p:txBody>
      </p:sp>
      <p:sp>
        <p:nvSpPr>
          <p:cNvPr id="8" name="TextBox 7">
            <a:extLst>
              <a:ext uri="{FF2B5EF4-FFF2-40B4-BE49-F238E27FC236}">
                <a16:creationId xmlns:a16="http://schemas.microsoft.com/office/drawing/2014/main" id="{C08DFBDF-796F-4B5E-9D0C-B93F3D34A719}"/>
              </a:ext>
            </a:extLst>
          </p:cNvPr>
          <p:cNvSpPr txBox="1"/>
          <p:nvPr/>
        </p:nvSpPr>
        <p:spPr>
          <a:xfrm>
            <a:off x="842513" y="2136475"/>
            <a:ext cx="10248181" cy="48320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FFFFFF"/>
                </a:solidFill>
                <a:ea typeface="+mn-lt"/>
                <a:cs typeface="+mn-lt"/>
              </a:rPr>
              <a:t>Let’s face it, we live in a digital world. Our work lives, personal lives, </a:t>
            </a:r>
            <a:r>
              <a:rPr lang="en-US" sz="2800" dirty="0">
                <a:solidFill>
                  <a:srgbClr val="FFFFFF"/>
                </a:solidFill>
                <a:ea typeface="+mn-lt"/>
                <a:cs typeface="+mn-lt"/>
              </a:rPr>
              <a:t>and finances have all begun gravitating toward the world of the internet, mobile computing, and electronic media. Unfortunately, this widespread phenomenon makes us more vulnerable than ever to malicious attacks, invasions of privacy, fraud, and other such unpleasantries.</a:t>
            </a:r>
            <a:endParaRPr lang="en-US" dirty="0">
              <a:solidFill>
                <a:srgbClr val="FFFFFF"/>
              </a:solidFill>
              <a:ea typeface="+mn-lt"/>
              <a:cs typeface="+mn-lt"/>
            </a:endParaRPr>
          </a:p>
          <a:p>
            <a:r>
              <a:rPr lang="en-US" sz="2800" dirty="0">
                <a:solidFill>
                  <a:srgbClr val="FFFFFF"/>
                </a:solidFill>
                <a:ea typeface="+mn-lt"/>
                <a:cs typeface="+mn-lt"/>
              </a:rPr>
              <a:t>That’s why cybersecurity is such a vital part of a secure and well-ordered digital world. </a:t>
            </a:r>
            <a:r>
              <a:rPr lang="en-US" sz="2800" b="1" u="sng">
                <a:solidFill>
                  <a:schemeClr val="bg1"/>
                </a:solidFill>
                <a:ea typeface="+mn-lt"/>
                <a:cs typeface="+mn-lt"/>
              </a:rPr>
              <a:t>Cybersecurity</a:t>
            </a:r>
            <a:r>
              <a:rPr lang="en-US" sz="2800" u="sng" dirty="0">
                <a:solidFill>
                  <a:srgbClr val="FFFFFF"/>
                </a:solidFill>
                <a:ea typeface="+mn-lt"/>
                <a:cs typeface="+mn-lt"/>
              </a:rPr>
              <a:t> </a:t>
            </a:r>
            <a:r>
              <a:rPr lang="en-US" sz="2800" dirty="0">
                <a:solidFill>
                  <a:srgbClr val="FFFFFF"/>
                </a:solidFill>
                <a:ea typeface="+mn-lt"/>
                <a:cs typeface="+mn-lt"/>
              </a:rPr>
              <a:t>keeps us safe from hackers, cyber criminals, and other agents of fraud. But how good is your cybersecurity knowledge?</a:t>
            </a:r>
            <a:endParaRPr lang="en-US" dirty="0">
              <a:solidFill>
                <a:srgbClr val="FFFFFF"/>
              </a:solidFill>
              <a:ea typeface="+mn-lt"/>
              <a:cs typeface="+mn-lt"/>
            </a:endParaRPr>
          </a:p>
          <a:p>
            <a:endParaRPr lang="en-US" sz="2800" dirty="0">
              <a:solidFill>
                <a:srgbClr val="FFFFFF"/>
              </a:solidFill>
              <a:cs typeface="Calibri"/>
            </a:endParaRPr>
          </a:p>
        </p:txBody>
      </p:sp>
      <p:pic>
        <p:nvPicPr>
          <p:cNvPr id="4" name="Picture 4">
            <a:extLst>
              <a:ext uri="{FF2B5EF4-FFF2-40B4-BE49-F238E27FC236}">
                <a16:creationId xmlns:a16="http://schemas.microsoft.com/office/drawing/2014/main" id="{7B66649E-EA03-4835-846F-AA41D6E65269}"/>
              </a:ext>
            </a:extLst>
          </p:cNvPr>
          <p:cNvPicPr>
            <a:picLocks noChangeAspect="1"/>
          </p:cNvPicPr>
          <p:nvPr/>
        </p:nvPicPr>
        <p:blipFill>
          <a:blip r:embed="rId3"/>
          <a:stretch>
            <a:fillRect/>
          </a:stretch>
        </p:blipFill>
        <p:spPr>
          <a:xfrm>
            <a:off x="5270740" y="99203"/>
            <a:ext cx="2815086" cy="1871932"/>
          </a:xfrm>
          <a:prstGeom prst="rect">
            <a:avLst/>
          </a:prstGeom>
        </p:spPr>
      </p:pic>
    </p:spTree>
    <p:extLst>
      <p:ext uri="{BB962C8B-B14F-4D97-AF65-F5344CB8AC3E}">
        <p14:creationId xmlns:p14="http://schemas.microsoft.com/office/powerpoint/2010/main" val="40421195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2" name="Title 1">
            <a:extLst>
              <a:ext uri="{FF2B5EF4-FFF2-40B4-BE49-F238E27FC236}">
                <a16:creationId xmlns:a16="http://schemas.microsoft.com/office/drawing/2014/main" id="{A8C71564-077E-4C0C-8D15-88D819A8679F}"/>
              </a:ext>
            </a:extLst>
          </p:cNvPr>
          <p:cNvSpPr>
            <a:spLocks noGrp="1"/>
          </p:cNvSpPr>
          <p:nvPr>
            <p:ph type="title"/>
          </p:nvPr>
        </p:nvSpPr>
        <p:spPr/>
        <p:txBody>
          <a:bodyPr/>
          <a:lstStyle/>
          <a:p>
            <a:r>
              <a:rPr lang="en-US" u="sng">
                <a:solidFill>
                  <a:schemeClr val="bg1"/>
                </a:solidFill>
                <a:cs typeface="Calibri Light"/>
              </a:rPr>
              <a:t>About the Project</a:t>
            </a:r>
          </a:p>
        </p:txBody>
      </p:sp>
      <p:sp>
        <p:nvSpPr>
          <p:cNvPr id="8" name="TextBox 7">
            <a:extLst>
              <a:ext uri="{FF2B5EF4-FFF2-40B4-BE49-F238E27FC236}">
                <a16:creationId xmlns:a16="http://schemas.microsoft.com/office/drawing/2014/main" id="{C08DFBDF-796F-4B5E-9D0C-B93F3D34A719}"/>
              </a:ext>
            </a:extLst>
          </p:cNvPr>
          <p:cNvSpPr txBox="1"/>
          <p:nvPr/>
        </p:nvSpPr>
        <p:spPr>
          <a:xfrm>
            <a:off x="842513" y="2136475"/>
            <a:ext cx="10248181"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FFFFFF"/>
                </a:solidFill>
                <a:ea typeface="+mn-lt"/>
                <a:cs typeface="+mn-lt"/>
              </a:rPr>
              <a:t>My project consists of following tools :-</a:t>
            </a:r>
          </a:p>
          <a:p>
            <a:endParaRPr lang="en-US" sz="2800" dirty="0">
              <a:solidFill>
                <a:srgbClr val="FFFFFF"/>
              </a:solidFill>
              <a:cs typeface="Calibri"/>
            </a:endParaRPr>
          </a:p>
          <a:p>
            <a:pPr marL="457200" indent="-457200">
              <a:buFont typeface="Arial"/>
              <a:buChar char="•"/>
            </a:pPr>
            <a:r>
              <a:rPr lang="en-US" sz="2800">
                <a:solidFill>
                  <a:srgbClr val="FFFFFF"/>
                </a:solidFill>
                <a:cs typeface="Calibri"/>
              </a:rPr>
              <a:t>MAC Chager (Changes your MAC address)</a:t>
            </a:r>
            <a:endParaRPr lang="en-US" sz="2800" dirty="0">
              <a:solidFill>
                <a:srgbClr val="FFFFFF"/>
              </a:solidFill>
              <a:cs typeface="Calibri"/>
            </a:endParaRPr>
          </a:p>
          <a:p>
            <a:pPr marL="457200" indent="-457200">
              <a:buFont typeface="Arial"/>
              <a:buChar char="•"/>
            </a:pPr>
            <a:r>
              <a:rPr lang="en-US" sz="2800">
                <a:solidFill>
                  <a:srgbClr val="FFFFFF"/>
                </a:solidFill>
                <a:cs typeface="Calibri"/>
              </a:rPr>
              <a:t>ARP Spoofer (Changes ARP table of gateway and a PC on the network, making you the MITM)</a:t>
            </a:r>
          </a:p>
          <a:p>
            <a:pPr marL="457200" indent="-457200">
              <a:buFont typeface="Arial"/>
              <a:buChar char="•"/>
            </a:pPr>
            <a:r>
              <a:rPr lang="en-US" sz="2800">
                <a:solidFill>
                  <a:srgbClr val="FFFFFF"/>
                </a:solidFill>
                <a:cs typeface="Calibri"/>
              </a:rPr>
              <a:t>Network Scanner (Checks all live hosts in a given IP range)</a:t>
            </a:r>
            <a:endParaRPr lang="en-US" sz="2800" dirty="0">
              <a:solidFill>
                <a:srgbClr val="FFFFFF"/>
              </a:solidFill>
              <a:cs typeface="Calibri"/>
            </a:endParaRPr>
          </a:p>
          <a:p>
            <a:pPr marL="457200" indent="-457200">
              <a:buFont typeface="Arial"/>
              <a:buChar char="•"/>
            </a:pPr>
            <a:r>
              <a:rPr lang="en-US" sz="2800">
                <a:solidFill>
                  <a:srgbClr val="FFFFFF"/>
                </a:solidFill>
                <a:cs typeface="Calibri"/>
              </a:rPr>
              <a:t>Spider (Recursively keeps finding links from a website)</a:t>
            </a:r>
            <a:endParaRPr lang="en-US" sz="2800" dirty="0">
              <a:solidFill>
                <a:srgbClr val="FFFFFF"/>
              </a:solidFill>
              <a:cs typeface="Calibri"/>
            </a:endParaRPr>
          </a:p>
          <a:p>
            <a:pPr marL="457200" indent="-457200">
              <a:buFont typeface="Arial"/>
              <a:buChar char="•"/>
            </a:pPr>
            <a:r>
              <a:rPr lang="en-US" sz="2800">
                <a:solidFill>
                  <a:srgbClr val="FFFFFF"/>
                </a:solidFill>
                <a:cs typeface="Calibri"/>
              </a:rPr>
              <a:t>Crawler (Finds subdomains and links given on them)</a:t>
            </a:r>
            <a:endParaRPr lang="en-US" sz="2800" dirty="0">
              <a:solidFill>
                <a:srgbClr val="FFFFFF"/>
              </a:solidFill>
              <a:cs typeface="Calibri"/>
            </a:endParaRPr>
          </a:p>
          <a:p>
            <a:pPr marL="457200" indent="-457200">
              <a:buFont typeface="Arial"/>
              <a:buChar char="•"/>
            </a:pPr>
            <a:endParaRPr lang="en-US" sz="2800" dirty="0">
              <a:solidFill>
                <a:srgbClr val="FFFFFF"/>
              </a:solidFill>
              <a:cs typeface="Calibri"/>
            </a:endParaRPr>
          </a:p>
        </p:txBody>
      </p:sp>
    </p:spTree>
    <p:extLst>
      <p:ext uri="{BB962C8B-B14F-4D97-AF65-F5344CB8AC3E}">
        <p14:creationId xmlns:p14="http://schemas.microsoft.com/office/powerpoint/2010/main" val="4400864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2" name="Title 1">
            <a:extLst>
              <a:ext uri="{FF2B5EF4-FFF2-40B4-BE49-F238E27FC236}">
                <a16:creationId xmlns:a16="http://schemas.microsoft.com/office/drawing/2014/main" id="{A8C71564-077E-4C0C-8D15-88D819A8679F}"/>
              </a:ext>
            </a:extLst>
          </p:cNvPr>
          <p:cNvSpPr>
            <a:spLocks noGrp="1"/>
          </p:cNvSpPr>
          <p:nvPr>
            <p:ph type="title"/>
          </p:nvPr>
        </p:nvSpPr>
        <p:spPr/>
        <p:txBody>
          <a:bodyPr/>
          <a:lstStyle/>
          <a:p>
            <a:r>
              <a:rPr lang="en-US" u="sng">
                <a:solidFill>
                  <a:schemeClr val="bg1"/>
                </a:solidFill>
                <a:cs typeface="Calibri Light"/>
              </a:rPr>
              <a:t>More about Tools</a:t>
            </a:r>
          </a:p>
        </p:txBody>
      </p:sp>
      <p:sp>
        <p:nvSpPr>
          <p:cNvPr id="8" name="TextBox 7">
            <a:extLst>
              <a:ext uri="{FF2B5EF4-FFF2-40B4-BE49-F238E27FC236}">
                <a16:creationId xmlns:a16="http://schemas.microsoft.com/office/drawing/2014/main" id="{C08DFBDF-796F-4B5E-9D0C-B93F3D34A719}"/>
              </a:ext>
            </a:extLst>
          </p:cNvPr>
          <p:cNvSpPr txBox="1"/>
          <p:nvPr/>
        </p:nvSpPr>
        <p:spPr>
          <a:xfrm>
            <a:off x="842513" y="2136475"/>
            <a:ext cx="10248181"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FFFFFF"/>
                </a:solidFill>
                <a:cs typeface="Calibri"/>
              </a:rPr>
              <a:t>1. MAC Changer :-</a:t>
            </a:r>
            <a:endParaRPr lang="en-US" sz="2800" dirty="0">
              <a:solidFill>
                <a:srgbClr val="FFFFFF"/>
              </a:solidFill>
              <a:cs typeface="Calibri"/>
            </a:endParaRPr>
          </a:p>
          <a:p>
            <a:endParaRPr lang="en-US" sz="2800" dirty="0">
              <a:solidFill>
                <a:srgbClr val="FFFFFF"/>
              </a:solidFill>
              <a:cs typeface="Calibri"/>
            </a:endParaRPr>
          </a:p>
          <a:p>
            <a:r>
              <a:rPr lang="en-US" sz="2800">
                <a:solidFill>
                  <a:schemeClr val="bg1"/>
                </a:solidFill>
                <a:ea typeface="+mn-lt"/>
                <a:cs typeface="+mn-lt"/>
              </a:rPr>
              <a:t>Theoretically, every network device in the world is identified by a MAC address. But not every user wants this transparency on the internet. One reason to mask your MAC address is for the </a:t>
            </a:r>
            <a:r>
              <a:rPr lang="en-US" sz="2800" b="1">
                <a:solidFill>
                  <a:schemeClr val="bg1"/>
                </a:solidFill>
                <a:ea typeface="+mn-lt"/>
                <a:cs typeface="+mn-lt"/>
              </a:rPr>
              <a:t>protection of privacy</a:t>
            </a:r>
            <a:r>
              <a:rPr lang="en-US" sz="2800">
                <a:solidFill>
                  <a:schemeClr val="bg1"/>
                </a:solidFill>
                <a:ea typeface="+mn-lt"/>
                <a:cs typeface="+mn-lt"/>
              </a:rPr>
              <a:t> – for example, in public WLAN networks. This legitimate use of MAC spoofing is in opposition to the illegal activities, where users change MAC addresses to </a:t>
            </a:r>
            <a:r>
              <a:rPr lang="en-US" sz="2800" b="1">
                <a:solidFill>
                  <a:schemeClr val="bg1"/>
                </a:solidFill>
                <a:ea typeface="+mn-lt"/>
                <a:cs typeface="+mn-lt"/>
              </a:rPr>
              <a:t>circumvent access restrictions and security measures</a:t>
            </a:r>
            <a:r>
              <a:rPr lang="en-US" sz="2800">
                <a:solidFill>
                  <a:schemeClr val="bg1"/>
                </a:solidFill>
                <a:ea typeface="+mn-lt"/>
                <a:cs typeface="+mn-lt"/>
              </a:rPr>
              <a:t> or imitate the identity of another network device.</a:t>
            </a:r>
            <a:endParaRPr lang="en-US">
              <a:solidFill>
                <a:schemeClr val="bg1"/>
              </a:solidFill>
            </a:endParaRPr>
          </a:p>
        </p:txBody>
      </p:sp>
    </p:spTree>
    <p:extLst>
      <p:ext uri="{BB962C8B-B14F-4D97-AF65-F5344CB8AC3E}">
        <p14:creationId xmlns:p14="http://schemas.microsoft.com/office/powerpoint/2010/main" val="30023588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8" name="TextBox 7">
            <a:extLst>
              <a:ext uri="{FF2B5EF4-FFF2-40B4-BE49-F238E27FC236}">
                <a16:creationId xmlns:a16="http://schemas.microsoft.com/office/drawing/2014/main" id="{C08DFBDF-796F-4B5E-9D0C-B93F3D34A719}"/>
              </a:ext>
            </a:extLst>
          </p:cNvPr>
          <p:cNvSpPr txBox="1"/>
          <p:nvPr/>
        </p:nvSpPr>
        <p:spPr>
          <a:xfrm>
            <a:off x="209909" y="281796"/>
            <a:ext cx="10248181"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FFFFFF"/>
                </a:solidFill>
                <a:cs typeface="Calibri"/>
              </a:rPr>
              <a:t>MAC Changer :</a:t>
            </a:r>
            <a:endParaRPr lang="en-US" sz="2800" dirty="0">
              <a:solidFill>
                <a:srgbClr val="FFFFFF"/>
              </a:solidFill>
              <a:cs typeface="Calibri"/>
            </a:endParaRPr>
          </a:p>
          <a:p>
            <a:endParaRPr lang="en-US" sz="2800" dirty="0">
              <a:solidFill>
                <a:srgbClr val="FFFFFF"/>
              </a:solidFill>
              <a:cs typeface="Calibri"/>
            </a:endParaRPr>
          </a:p>
        </p:txBody>
      </p:sp>
      <p:pic>
        <p:nvPicPr>
          <p:cNvPr id="3" name="Picture 3" descr="Text&#10;&#10;Description automatically generated">
            <a:extLst>
              <a:ext uri="{FF2B5EF4-FFF2-40B4-BE49-F238E27FC236}">
                <a16:creationId xmlns:a16="http://schemas.microsoft.com/office/drawing/2014/main" id="{0207AE61-8E63-4ED6-83D5-9FEEF6BA395B}"/>
              </a:ext>
            </a:extLst>
          </p:cNvPr>
          <p:cNvPicPr>
            <a:picLocks noChangeAspect="1"/>
          </p:cNvPicPr>
          <p:nvPr/>
        </p:nvPicPr>
        <p:blipFill>
          <a:blip r:embed="rId3"/>
          <a:stretch>
            <a:fillRect/>
          </a:stretch>
        </p:blipFill>
        <p:spPr>
          <a:xfrm>
            <a:off x="209910" y="1597434"/>
            <a:ext cx="11772181" cy="42669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417877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2" name="Title 1">
            <a:extLst>
              <a:ext uri="{FF2B5EF4-FFF2-40B4-BE49-F238E27FC236}">
                <a16:creationId xmlns:a16="http://schemas.microsoft.com/office/drawing/2014/main" id="{A8C71564-077E-4C0C-8D15-88D819A8679F}"/>
              </a:ext>
            </a:extLst>
          </p:cNvPr>
          <p:cNvSpPr>
            <a:spLocks noGrp="1"/>
          </p:cNvSpPr>
          <p:nvPr>
            <p:ph type="title"/>
          </p:nvPr>
        </p:nvSpPr>
        <p:spPr/>
        <p:txBody>
          <a:bodyPr/>
          <a:lstStyle/>
          <a:p>
            <a:r>
              <a:rPr lang="en-US" u="sng">
                <a:solidFill>
                  <a:schemeClr val="bg1"/>
                </a:solidFill>
                <a:cs typeface="Calibri Light"/>
              </a:rPr>
              <a:t>More about Tools</a:t>
            </a:r>
          </a:p>
        </p:txBody>
      </p:sp>
      <p:sp>
        <p:nvSpPr>
          <p:cNvPr id="8" name="TextBox 7">
            <a:extLst>
              <a:ext uri="{FF2B5EF4-FFF2-40B4-BE49-F238E27FC236}">
                <a16:creationId xmlns:a16="http://schemas.microsoft.com/office/drawing/2014/main" id="{C08DFBDF-796F-4B5E-9D0C-B93F3D34A719}"/>
              </a:ext>
            </a:extLst>
          </p:cNvPr>
          <p:cNvSpPr txBox="1"/>
          <p:nvPr/>
        </p:nvSpPr>
        <p:spPr>
          <a:xfrm>
            <a:off x="842513" y="2136475"/>
            <a:ext cx="10248181"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FFFFFF"/>
                </a:solidFill>
                <a:cs typeface="Calibri"/>
              </a:rPr>
              <a:t>2. ARP Spoofer :-</a:t>
            </a:r>
            <a:endParaRPr lang="en-US" sz="2800" dirty="0">
              <a:solidFill>
                <a:srgbClr val="FFFFFF"/>
              </a:solidFill>
              <a:cs typeface="Calibri"/>
            </a:endParaRPr>
          </a:p>
          <a:p>
            <a:endParaRPr lang="en-US" sz="2800" dirty="0">
              <a:solidFill>
                <a:schemeClr val="bg1"/>
              </a:solidFill>
              <a:cs typeface="Calibri"/>
            </a:endParaRPr>
          </a:p>
          <a:p>
            <a:r>
              <a:rPr lang="en-US" sz="2800">
                <a:solidFill>
                  <a:schemeClr val="bg1"/>
                </a:solidFill>
                <a:ea typeface="+mn-lt"/>
                <a:cs typeface="+mn-lt"/>
              </a:rPr>
              <a:t>An ARP spoofing man in the middle attack (MitM), sometimes referred to as an ARP poisoning attack, is one where attackers exploit the Address Resolution Protocol (ARP) in order to intercept all communications between two devices on the same network. </a:t>
            </a:r>
            <a:endParaRPr lang="en-US">
              <a:ea typeface="+mn-lt"/>
              <a:cs typeface="+mn-lt"/>
            </a:endParaRPr>
          </a:p>
        </p:txBody>
      </p:sp>
    </p:spTree>
    <p:extLst>
      <p:ext uri="{BB962C8B-B14F-4D97-AF65-F5344CB8AC3E}">
        <p14:creationId xmlns:p14="http://schemas.microsoft.com/office/powerpoint/2010/main" val="1543321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8" name="TextBox 7">
            <a:extLst>
              <a:ext uri="{FF2B5EF4-FFF2-40B4-BE49-F238E27FC236}">
                <a16:creationId xmlns:a16="http://schemas.microsoft.com/office/drawing/2014/main" id="{C08DFBDF-796F-4B5E-9D0C-B93F3D34A719}"/>
              </a:ext>
            </a:extLst>
          </p:cNvPr>
          <p:cNvSpPr txBox="1"/>
          <p:nvPr/>
        </p:nvSpPr>
        <p:spPr>
          <a:xfrm>
            <a:off x="209909" y="281796"/>
            <a:ext cx="10248181"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FFFFFF"/>
                </a:solidFill>
                <a:cs typeface="Calibri"/>
              </a:rPr>
              <a:t>ARP Spoofer :</a:t>
            </a:r>
            <a:endParaRPr lang="en-US" sz="2800" dirty="0">
              <a:solidFill>
                <a:srgbClr val="FFFFFF"/>
              </a:solidFill>
              <a:cs typeface="Calibri"/>
            </a:endParaRPr>
          </a:p>
          <a:p>
            <a:endParaRPr lang="en-US" sz="2800" dirty="0">
              <a:solidFill>
                <a:srgbClr val="FFFFFF"/>
              </a:solidFill>
              <a:cs typeface="Calibri"/>
            </a:endParaRPr>
          </a:p>
        </p:txBody>
      </p:sp>
      <p:pic>
        <p:nvPicPr>
          <p:cNvPr id="2" name="Picture 3" descr="Text&#10;&#10;Description automatically generated">
            <a:extLst>
              <a:ext uri="{FF2B5EF4-FFF2-40B4-BE49-F238E27FC236}">
                <a16:creationId xmlns:a16="http://schemas.microsoft.com/office/drawing/2014/main" id="{85C8E3C6-E654-45D2-8CA5-6316A1F6FB14}"/>
              </a:ext>
            </a:extLst>
          </p:cNvPr>
          <p:cNvPicPr>
            <a:picLocks noChangeAspect="1"/>
          </p:cNvPicPr>
          <p:nvPr/>
        </p:nvPicPr>
        <p:blipFill>
          <a:blip r:embed="rId3"/>
          <a:stretch>
            <a:fillRect/>
          </a:stretch>
        </p:blipFill>
        <p:spPr>
          <a:xfrm>
            <a:off x="209910" y="1342617"/>
            <a:ext cx="11786556" cy="496351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79915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2" name="Title 1">
            <a:extLst>
              <a:ext uri="{FF2B5EF4-FFF2-40B4-BE49-F238E27FC236}">
                <a16:creationId xmlns:a16="http://schemas.microsoft.com/office/drawing/2014/main" id="{A8C71564-077E-4C0C-8D15-88D819A8679F}"/>
              </a:ext>
            </a:extLst>
          </p:cNvPr>
          <p:cNvSpPr>
            <a:spLocks noGrp="1"/>
          </p:cNvSpPr>
          <p:nvPr>
            <p:ph type="title"/>
          </p:nvPr>
        </p:nvSpPr>
        <p:spPr/>
        <p:txBody>
          <a:bodyPr/>
          <a:lstStyle/>
          <a:p>
            <a:r>
              <a:rPr lang="en-US" u="sng">
                <a:solidFill>
                  <a:schemeClr val="bg1"/>
                </a:solidFill>
                <a:cs typeface="Calibri Light"/>
              </a:rPr>
              <a:t>More about Tools</a:t>
            </a:r>
          </a:p>
        </p:txBody>
      </p:sp>
      <p:sp>
        <p:nvSpPr>
          <p:cNvPr id="8" name="TextBox 7">
            <a:extLst>
              <a:ext uri="{FF2B5EF4-FFF2-40B4-BE49-F238E27FC236}">
                <a16:creationId xmlns:a16="http://schemas.microsoft.com/office/drawing/2014/main" id="{C08DFBDF-796F-4B5E-9D0C-B93F3D34A719}"/>
              </a:ext>
            </a:extLst>
          </p:cNvPr>
          <p:cNvSpPr txBox="1"/>
          <p:nvPr/>
        </p:nvSpPr>
        <p:spPr>
          <a:xfrm>
            <a:off x="842513" y="2136475"/>
            <a:ext cx="10248181"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chemeClr val="bg1"/>
                </a:solidFill>
                <a:cs typeface="Calibri"/>
              </a:rPr>
              <a:t>3. Network Scanner :-</a:t>
            </a:r>
          </a:p>
          <a:p>
            <a:endParaRPr lang="en-US" sz="2800" dirty="0">
              <a:solidFill>
                <a:schemeClr val="bg1"/>
              </a:solidFill>
              <a:cs typeface="Calibri"/>
            </a:endParaRPr>
          </a:p>
          <a:p>
            <a:r>
              <a:rPr lang="en-US" sz="2800" dirty="0">
                <a:solidFill>
                  <a:schemeClr val="bg1"/>
                </a:solidFill>
                <a:ea typeface="+mn-lt"/>
                <a:cs typeface="+mn-lt"/>
              </a:rPr>
              <a:t>Network scanning may be defined as a surveillance technique, which is used in order to locate the live hosts available on a particular network. Network administrator, penetration tester or a hacker can use this technique. We can configure the network scanner according to our requirements to get maximum information from the target </a:t>
            </a:r>
            <a:r>
              <a:rPr lang="en-US" sz="2800">
                <a:solidFill>
                  <a:schemeClr val="bg1"/>
                </a:solidFill>
                <a:ea typeface="+mn-lt"/>
                <a:cs typeface="+mn-lt"/>
              </a:rPr>
              <a:t>network. </a:t>
            </a:r>
            <a:endParaRPr lang="en-US">
              <a:solidFill>
                <a:schemeClr val="bg1"/>
              </a:solidFill>
              <a:ea typeface="+mn-lt"/>
              <a:cs typeface="+mn-lt"/>
            </a:endParaRPr>
          </a:p>
        </p:txBody>
      </p:sp>
    </p:spTree>
    <p:extLst>
      <p:ext uri="{BB962C8B-B14F-4D97-AF65-F5344CB8AC3E}">
        <p14:creationId xmlns:p14="http://schemas.microsoft.com/office/powerpoint/2010/main" val="3512236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917E8F6A-55A2-4F2C-B711-3F0F8F44BA93}"/>
              </a:ext>
            </a:extLst>
          </p:cNvPr>
          <p:cNvPicPr>
            <a:picLocks noGrp="1" noChangeAspect="1"/>
          </p:cNvPicPr>
          <p:nvPr>
            <p:ph idx="1"/>
          </p:nvPr>
        </p:nvPicPr>
        <p:blipFill>
          <a:blip r:embed="rId2"/>
          <a:stretch>
            <a:fillRect/>
          </a:stretch>
        </p:blipFill>
        <p:spPr>
          <a:xfrm>
            <a:off x="-373654" y="-299"/>
            <a:ext cx="13428139" cy="8952092"/>
          </a:xfrm>
        </p:spPr>
      </p:pic>
      <p:sp>
        <p:nvSpPr>
          <p:cNvPr id="8" name="TextBox 7">
            <a:extLst>
              <a:ext uri="{FF2B5EF4-FFF2-40B4-BE49-F238E27FC236}">
                <a16:creationId xmlns:a16="http://schemas.microsoft.com/office/drawing/2014/main" id="{C08DFBDF-796F-4B5E-9D0C-B93F3D34A719}"/>
              </a:ext>
            </a:extLst>
          </p:cNvPr>
          <p:cNvSpPr txBox="1"/>
          <p:nvPr/>
        </p:nvSpPr>
        <p:spPr>
          <a:xfrm>
            <a:off x="209909" y="281796"/>
            <a:ext cx="10248181"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FFFFFF"/>
                </a:solidFill>
                <a:cs typeface="Calibri"/>
              </a:rPr>
              <a:t>Network Scanner :</a:t>
            </a:r>
            <a:endParaRPr lang="en-US" sz="2800" dirty="0">
              <a:solidFill>
                <a:srgbClr val="FFFFFF"/>
              </a:solidFill>
              <a:cs typeface="Calibri"/>
            </a:endParaRPr>
          </a:p>
          <a:p>
            <a:endParaRPr lang="en-US" sz="2800" dirty="0">
              <a:solidFill>
                <a:srgbClr val="FFFFFF"/>
              </a:solidFill>
              <a:cs typeface="Calibri"/>
            </a:endParaRPr>
          </a:p>
        </p:txBody>
      </p:sp>
      <p:pic>
        <p:nvPicPr>
          <p:cNvPr id="3" name="Picture 3" descr="Text&#10;&#10;Description automatically generated">
            <a:extLst>
              <a:ext uri="{FF2B5EF4-FFF2-40B4-BE49-F238E27FC236}">
                <a16:creationId xmlns:a16="http://schemas.microsoft.com/office/drawing/2014/main" id="{CCF97AF1-33BC-45C7-8F08-6902787C7310}"/>
              </a:ext>
            </a:extLst>
          </p:cNvPr>
          <p:cNvPicPr>
            <a:picLocks noChangeAspect="1"/>
          </p:cNvPicPr>
          <p:nvPr/>
        </p:nvPicPr>
        <p:blipFill>
          <a:blip r:embed="rId3"/>
          <a:stretch>
            <a:fillRect/>
          </a:stretch>
        </p:blipFill>
        <p:spPr>
          <a:xfrm>
            <a:off x="209909" y="1474786"/>
            <a:ext cx="11714671" cy="38940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9096023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Mini Project – Cyber Security Tools MP11</vt:lpstr>
      <vt:lpstr>Why is it important?</vt:lpstr>
      <vt:lpstr>About the Project</vt:lpstr>
      <vt:lpstr>More about Tools</vt:lpstr>
      <vt:lpstr>PowerPoint Presentation</vt:lpstr>
      <vt:lpstr>More about Tools</vt:lpstr>
      <vt:lpstr>PowerPoint Presentation</vt:lpstr>
      <vt:lpstr>More about Tools</vt:lpstr>
      <vt:lpstr>PowerPoint Presentation</vt:lpstr>
      <vt:lpstr>More about Tools</vt:lpstr>
      <vt:lpstr>PowerPoint Presentation</vt:lpstr>
      <vt:lpstr>More about Tools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268</cp:revision>
  <dcterms:created xsi:type="dcterms:W3CDTF">2021-04-17T16:31:55Z</dcterms:created>
  <dcterms:modified xsi:type="dcterms:W3CDTF">2021-04-18T04:26:47Z</dcterms:modified>
</cp:coreProperties>
</file>

<file path=docProps/thumbnail.jpeg>
</file>